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75" r:id="rId5"/>
    <p:sldId id="260" r:id="rId6"/>
    <p:sldId id="261" r:id="rId7"/>
    <p:sldId id="258" r:id="rId8"/>
    <p:sldId id="259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13" autoAdjust="0"/>
    <p:restoredTop sz="94610" autoAdjust="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13.06.2016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9890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13.06.2016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703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13.06.2016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4748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13.06.2016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8665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13.06.2016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2332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13.06.2016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8480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13.06.2016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6597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13.06.2016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910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13.06.2016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651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13.06.2016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9912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13.06.2016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711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2B50C-64B5-4FFB-AEC3-222E1375CEF1}" type="datetimeFigureOut">
              <a:rPr lang="tr-TR" smtClean="0"/>
              <a:pPr/>
              <a:t>13.06.2016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8990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4/C’Lİ PERSONEL İŞE GİRİŞ VE İŞTEN AYRILIŞ İŞLEMLERİ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24281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55272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smtClean="0"/>
              <a:t>Sigorta Kolu: </a:t>
            </a:r>
            <a:endParaRPr lang="tr-TR" dirty="0" smtClean="0"/>
          </a:p>
          <a:p>
            <a:pPr algn="just"/>
            <a:r>
              <a:rPr lang="tr-TR" dirty="0" smtClean="0"/>
              <a:t>      0-Tüm Sigorta Kolları (Zorunlu) seçilecek.</a:t>
            </a:r>
          </a:p>
          <a:p>
            <a:pPr algn="just"/>
            <a:r>
              <a:rPr lang="tr-TR" b="1" dirty="0" smtClean="0"/>
              <a:t>Özürlülük Kodu:</a:t>
            </a:r>
          </a:p>
          <a:p>
            <a:pPr algn="just"/>
            <a:r>
              <a:rPr lang="tr-TR" dirty="0" smtClean="0"/>
              <a:t>     Engelli Raporu olanlarda «Evet», yoksa «Hayır» 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   seçilecek.</a:t>
            </a:r>
          </a:p>
          <a:p>
            <a:pPr algn="just"/>
            <a:r>
              <a:rPr lang="tr-TR" b="1" dirty="0" smtClean="0"/>
              <a:t>Eski Hükümlü:</a:t>
            </a:r>
          </a:p>
          <a:p>
            <a:pPr algn="just"/>
            <a:r>
              <a:rPr lang="tr-TR" b="1" dirty="0" smtClean="0"/>
              <a:t>     </a:t>
            </a:r>
            <a:r>
              <a:rPr lang="tr-TR" dirty="0" smtClean="0"/>
              <a:t>Geçmişte hükümlülüğü varsa «Evet», yoksa «Hayır» 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    seçilecek.</a:t>
            </a:r>
            <a:endParaRPr lang="tr-TR" b="1" dirty="0"/>
          </a:p>
          <a:p>
            <a:pPr algn="just"/>
            <a:r>
              <a:rPr lang="tr-TR" b="1" dirty="0" smtClean="0"/>
              <a:t>Öğrenim Durumu, Mezuniyet Yılı ve Bölümü:</a:t>
            </a:r>
          </a:p>
          <a:p>
            <a:pPr algn="just"/>
            <a:r>
              <a:rPr lang="tr-TR" b="1" dirty="0"/>
              <a:t> </a:t>
            </a:r>
            <a:r>
              <a:rPr lang="tr-TR" b="1" dirty="0" smtClean="0"/>
              <a:t>     </a:t>
            </a:r>
            <a:r>
              <a:rPr lang="tr-TR" dirty="0" smtClean="0"/>
              <a:t>İlgilinin diploma vb. belgelerindeki bilgiler yazılacak.</a:t>
            </a:r>
            <a:endParaRPr lang="tr-TR" b="1" dirty="0" smtClean="0"/>
          </a:p>
          <a:p>
            <a:pPr algn="just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40283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/>
          </a:bodyPr>
          <a:lstStyle/>
          <a:p>
            <a:pPr algn="just"/>
            <a:r>
              <a:rPr lang="tr-TR" sz="1800" dirty="0" smtClean="0"/>
              <a:t>   </a:t>
            </a:r>
          </a:p>
          <a:p>
            <a:pPr algn="just"/>
            <a:r>
              <a:rPr lang="tr-TR" sz="3000" dirty="0" smtClean="0"/>
              <a:t>     30 günden az çalışıyor mu? seçeneği «HAYIR» seçilecek. Çalışılacak gün sayısı boş olacak.</a:t>
            </a:r>
          </a:p>
          <a:p>
            <a:pPr algn="just"/>
            <a:r>
              <a:rPr lang="tr-TR" sz="3000" b="1" dirty="0" smtClean="0"/>
              <a:t>İş yerinin Çalışma ve Sos. Güvenlik Başkanlığı İş Kolu:</a:t>
            </a:r>
          </a:p>
          <a:p>
            <a:pPr algn="just"/>
            <a:r>
              <a:rPr lang="tr-TR" sz="3000" dirty="0" smtClean="0"/>
              <a:t>        17- Ticaret, Büro, Eğitim ve Güzel Sanatlar seçeneği seçilecek.</a:t>
            </a:r>
          </a:p>
          <a:p>
            <a:pPr algn="just"/>
            <a:r>
              <a:rPr lang="tr-TR" sz="3000" b="1" dirty="0" smtClean="0"/>
              <a:t>Sigortalı Meslek Adı:</a:t>
            </a:r>
          </a:p>
          <a:p>
            <a:pPr algn="just"/>
            <a:r>
              <a:rPr lang="tr-TR" sz="3000" dirty="0" smtClean="0"/>
              <a:t>      Hizmetli (Kamu Kurum Kuruluşları) seçilecek.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tr-TR" sz="30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60648"/>
            <a:ext cx="808785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473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3000" b="1" dirty="0" smtClean="0"/>
              <a:t>2821 SK gereğince belirlenen sigortalının görev kodu:</a:t>
            </a:r>
          </a:p>
          <a:p>
            <a:pPr algn="just"/>
            <a:r>
              <a:rPr lang="tr-TR" sz="3000" dirty="0"/>
              <a:t> </a:t>
            </a:r>
            <a:r>
              <a:rPr lang="tr-TR" sz="3000" dirty="0" smtClean="0"/>
              <a:t>     Diğerleri seçeneği seçilecek.</a:t>
            </a:r>
          </a:p>
          <a:p>
            <a:pPr algn="just"/>
            <a:r>
              <a:rPr lang="tr-TR" sz="3000" b="1" dirty="0" smtClean="0"/>
              <a:t>Sigortalı Adres Bilgileri:</a:t>
            </a:r>
          </a:p>
          <a:p>
            <a:pPr lvl="1" algn="just"/>
            <a:r>
              <a:rPr lang="tr-TR" sz="3000" b="1" dirty="0"/>
              <a:t> </a:t>
            </a:r>
            <a:r>
              <a:rPr lang="tr-TR" sz="3000" b="1" dirty="0" smtClean="0"/>
              <a:t>  </a:t>
            </a:r>
            <a:r>
              <a:rPr lang="tr-TR" sz="3000" dirty="0" smtClean="0"/>
              <a:t>İlgilinin  ikamet ve diğer bilgileri yazılacak.</a:t>
            </a:r>
          </a:p>
          <a:p>
            <a:pPr algn="just"/>
            <a:r>
              <a:rPr lang="tr-TR" sz="3000" b="1" dirty="0" smtClean="0"/>
              <a:t>İstisnai Durum Bildirim Tablosu:</a:t>
            </a:r>
          </a:p>
          <a:p>
            <a:pPr algn="just"/>
            <a:r>
              <a:rPr lang="tr-TR" sz="2800"/>
              <a:t>“4447 sayılı Yasa uyarınca işsizlik sigortasına tabi olmayan personel</a:t>
            </a:r>
            <a:r>
              <a:rPr lang="tr-TR" sz="2800" smtClean="0"/>
              <a:t>” kısmı işaretlenecek.</a:t>
            </a:r>
            <a:endParaRPr lang="tr-TR" sz="3000" b="1" dirty="0" smtClean="0"/>
          </a:p>
          <a:p>
            <a:pPr algn="just"/>
            <a:endParaRPr lang="tr-TR" sz="3000" dirty="0" smtClean="0"/>
          </a:p>
          <a:p>
            <a:pPr algn="just"/>
            <a:r>
              <a:rPr lang="tr-TR" sz="3000" dirty="0" smtClean="0"/>
              <a:t>Girilen bilgiler kontrol edildikten sonra, İLERİ butonuna tıklanarak, bir sonraki ekrana geçilir, sayfanın altındaki «İşe Giriş Bildirgesini Onaylamak İçin Buraya Tıklayınız» butonuna tıklanarak işe giriş onaylanır ve İşe Giriş Belgesi 2 Adet yazdırılır. İlgili bölümler işe başlayan ve kurum yetkilisi tarafından imzalanır. Bir nüshası ilgiliye teslim edilir.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xmlns="" val="137178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4/C’Lİ PERSONEL  İŞTEN ÇIKIŞ İŞLEMLERİ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28046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332656"/>
            <a:ext cx="8280920" cy="5793507"/>
          </a:xfrm>
        </p:spPr>
      </p:pic>
    </p:spTree>
    <p:extLst>
      <p:ext uri="{BB962C8B-B14F-4D97-AF65-F5344CB8AC3E}">
        <p14:creationId xmlns:p14="http://schemas.microsoft.com/office/powerpoint/2010/main" xmlns="" val="68737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17632" cy="5328592"/>
          </a:xfrm>
        </p:spPr>
        <p:txBody>
          <a:bodyPr>
            <a:normAutofit/>
          </a:bodyPr>
          <a:lstStyle/>
          <a:p>
            <a:pPr algn="just"/>
            <a:r>
              <a:rPr lang="tr-TR" sz="3600" b="1" dirty="0" smtClean="0">
                <a:solidFill>
                  <a:srgbClr val="FF0000"/>
                </a:solidFill>
              </a:rPr>
              <a:t>ÖNEMLİ NOT: 4/</a:t>
            </a:r>
            <a:r>
              <a:rPr lang="tr-TR" sz="3600" b="1" dirty="0" err="1" smtClean="0">
                <a:solidFill>
                  <a:srgbClr val="FF0000"/>
                </a:solidFill>
              </a:rPr>
              <a:t>C’li</a:t>
            </a:r>
            <a:r>
              <a:rPr lang="tr-TR" sz="3600" b="1" dirty="0" smtClean="0">
                <a:solidFill>
                  <a:srgbClr val="FF0000"/>
                </a:solidFill>
              </a:rPr>
              <a:t> personel işten ayrılış işlemleri görevden ayrılma tarihinden itibaren 10 gün içerisinde tamamlanmak zorundadır. Aksi halde SGK tarafından cezai işlem uygulanmaktadır.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1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551" r="195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1717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16632"/>
            <a:ext cx="8280920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98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tr-TR" dirty="0" smtClean="0"/>
          </a:p>
          <a:p>
            <a:pPr algn="l"/>
            <a:r>
              <a:rPr lang="tr-TR" sz="3000" b="1" dirty="0" smtClean="0"/>
              <a:t>     Meslek Adı:</a:t>
            </a:r>
          </a:p>
          <a:p>
            <a:pPr lvl="1" algn="just"/>
            <a:r>
              <a:rPr lang="tr-TR" dirty="0" smtClean="0"/>
              <a:t>İlgilinin ilk göreve başlarken seçilen meslek adı seçilecek.</a:t>
            </a:r>
          </a:p>
          <a:p>
            <a:pPr lvl="1" algn="l"/>
            <a:r>
              <a:rPr lang="tr-TR" dirty="0" smtClean="0"/>
              <a:t>.</a:t>
            </a:r>
          </a:p>
          <a:p>
            <a:pPr lvl="1" algn="l"/>
            <a:endParaRPr lang="tr-TR" dirty="0" smtClean="0"/>
          </a:p>
          <a:p>
            <a:pPr lvl="1" algn="l"/>
            <a:endParaRPr lang="tr-TR" dirty="0"/>
          </a:p>
          <a:p>
            <a:pPr lvl="1" algn="l"/>
            <a:endParaRPr lang="tr-TR" dirty="0" smtClean="0"/>
          </a:p>
          <a:p>
            <a:pPr lvl="1" algn="just"/>
            <a:r>
              <a:rPr lang="tr-TR" dirty="0" smtClean="0"/>
              <a:t>İşten </a:t>
            </a:r>
            <a:r>
              <a:rPr lang="tr-TR" dirty="0"/>
              <a:t>ayrılış işlemi yapılacak </a:t>
            </a:r>
            <a:r>
              <a:rPr lang="tr-TR" dirty="0" smtClean="0"/>
              <a:t>personelin </a:t>
            </a:r>
            <a:r>
              <a:rPr lang="tr-TR" dirty="0"/>
              <a:t>ayrıldığı ay ve bir önceki aya </a:t>
            </a:r>
            <a:r>
              <a:rPr lang="tr-TR" dirty="0" smtClean="0"/>
              <a:t>ait bilgiler kullanılmaktadır. </a:t>
            </a:r>
            <a:endParaRPr lang="tr-TR" b="1" dirty="0" smtClean="0"/>
          </a:p>
          <a:p>
            <a:pPr lvl="1" algn="just"/>
            <a:r>
              <a:rPr lang="tr-TR" b="1" dirty="0" smtClean="0"/>
              <a:t>Belge </a:t>
            </a:r>
            <a:r>
              <a:rPr lang="tr-TR" b="1" dirty="0"/>
              <a:t>Türü:</a:t>
            </a:r>
          </a:p>
          <a:p>
            <a:pPr lvl="1" algn="just"/>
            <a:r>
              <a:rPr lang="tr-TR" dirty="0" smtClean="0"/>
              <a:t>Belge türü yazan kutucuğa tıklanarak </a:t>
            </a:r>
            <a:r>
              <a:rPr lang="tr-TR" b="1" dirty="0" smtClean="0"/>
              <a:t>13</a:t>
            </a:r>
            <a:r>
              <a:rPr lang="tr-TR" dirty="0" smtClean="0"/>
              <a:t> numara seçilecek.</a:t>
            </a:r>
          </a:p>
          <a:p>
            <a:pPr lvl="1" algn="l"/>
            <a:endParaRPr lang="tr-TR" dirty="0" smtClean="0"/>
          </a:p>
          <a:p>
            <a:pPr lvl="1" algn="l"/>
            <a:endParaRPr lang="tr-TR" dirty="0" smtClean="0"/>
          </a:p>
          <a:p>
            <a:pPr lvl="1" algn="l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772816"/>
            <a:ext cx="7430538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62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4868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smtClean="0"/>
              <a:t>Gün Sayısı:</a:t>
            </a:r>
          </a:p>
          <a:p>
            <a:pPr algn="just"/>
            <a:r>
              <a:rPr lang="tr-TR" dirty="0"/>
              <a:t>	</a:t>
            </a:r>
            <a:r>
              <a:rPr lang="tr-TR" dirty="0" smtClean="0"/>
              <a:t>İlgili aylara ait ödenmiş prim günü sayıları yazılacak. </a:t>
            </a:r>
          </a:p>
          <a:p>
            <a:pPr algn="just"/>
            <a:r>
              <a:rPr lang="tr-TR" b="1" dirty="0" smtClean="0"/>
              <a:t>Hak Edilen Ücret:</a:t>
            </a:r>
          </a:p>
          <a:p>
            <a:pPr algn="just"/>
            <a:r>
              <a:rPr lang="tr-TR" dirty="0" smtClean="0"/>
              <a:t>	İlgili aylara ait e-bildirgedeki PEK (Prime Esas Kazanç) tutarları girilecek.</a:t>
            </a:r>
          </a:p>
          <a:p>
            <a:pPr algn="just"/>
            <a:r>
              <a:rPr lang="tr-TR" b="1" dirty="0" smtClean="0"/>
              <a:t>Eksik Gün Sayısı:</a:t>
            </a:r>
          </a:p>
          <a:p>
            <a:pPr algn="just"/>
            <a:r>
              <a:rPr lang="tr-TR" dirty="0"/>
              <a:t>	</a:t>
            </a:r>
            <a:r>
              <a:rPr lang="tr-TR" dirty="0" smtClean="0"/>
              <a:t>Kişiler 30 gün çalıştığından eksik gün 0 olacak	</a:t>
            </a:r>
          </a:p>
          <a:p>
            <a:pPr algn="just"/>
            <a:r>
              <a:rPr lang="tr-TR" b="1" dirty="0" smtClean="0"/>
              <a:t>Eksik </a:t>
            </a:r>
            <a:r>
              <a:rPr lang="tr-TR" b="1" dirty="0"/>
              <a:t>Gün Nedeni: </a:t>
            </a:r>
          </a:p>
          <a:p>
            <a:pPr algn="just"/>
            <a:r>
              <a:rPr lang="tr-TR" dirty="0" smtClean="0"/>
              <a:t>	Boş geçilecek, herhangi bir işlem yapılmayacak.</a:t>
            </a:r>
            <a:endParaRPr lang="tr-TR" dirty="0"/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669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43608" y="821600"/>
            <a:ext cx="6400800" cy="5199688"/>
          </a:xfrm>
        </p:spPr>
        <p:txBody>
          <a:bodyPr/>
          <a:lstStyle/>
          <a:p>
            <a:r>
              <a:rPr lang="tr-TR" sz="2400" dirty="0" smtClean="0"/>
              <a:t>http://www.sgk.gov.tr/</a:t>
            </a:r>
          </a:p>
          <a:p>
            <a:r>
              <a:rPr lang="tr-TR" sz="2400" dirty="0" smtClean="0"/>
              <a:t>  </a:t>
            </a:r>
          </a:p>
          <a:p>
            <a:r>
              <a:rPr lang="tr-TR" sz="2400" dirty="0" smtClean="0"/>
              <a:t>E-SGK</a:t>
            </a:r>
          </a:p>
          <a:p>
            <a:endParaRPr lang="tr-TR" sz="2400" dirty="0" smtClean="0"/>
          </a:p>
          <a:p>
            <a:r>
              <a:rPr lang="tr-TR" sz="2400" dirty="0" smtClean="0"/>
              <a:t>DİĞER UYGULAMALAR</a:t>
            </a:r>
          </a:p>
          <a:p>
            <a:endParaRPr lang="tr-TR" sz="2400" dirty="0"/>
          </a:p>
          <a:p>
            <a:r>
              <a:rPr lang="tr-TR" sz="2400" dirty="0" smtClean="0"/>
              <a:t>SİGORTALI İŞE GİRİŞ VE İŞTEN ÇIKIŞ BİLDİRGESİ</a:t>
            </a:r>
          </a:p>
          <a:p>
            <a:endParaRPr lang="tr-TR" sz="2400" dirty="0" smtClean="0"/>
          </a:p>
          <a:p>
            <a:r>
              <a:rPr lang="tr-TR" sz="2400" dirty="0"/>
              <a:t>HİZMET AKDİ İLE ÇALIŞANLAR</a:t>
            </a:r>
          </a:p>
          <a:p>
            <a:endParaRPr lang="tr-TR" dirty="0" smtClean="0"/>
          </a:p>
          <a:p>
            <a:pPr algn="l"/>
            <a:endParaRPr lang="tr-TR" dirty="0"/>
          </a:p>
        </p:txBody>
      </p:sp>
      <p:sp>
        <p:nvSpPr>
          <p:cNvPr id="5" name="Aşağı Ok 4"/>
          <p:cNvSpPr/>
          <p:nvPr/>
        </p:nvSpPr>
        <p:spPr>
          <a:xfrm>
            <a:off x="4499992" y="126876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>
            <a:off x="4534340" y="2194891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şağı Ok 6"/>
          <p:cNvSpPr/>
          <p:nvPr/>
        </p:nvSpPr>
        <p:spPr>
          <a:xfrm>
            <a:off x="4541914" y="314096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>
            <a:off x="4541914" y="404106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0873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b="1" dirty="0" smtClean="0"/>
              <a:t>Ücret yüzde usulü alıyor mu?</a:t>
            </a:r>
          </a:p>
          <a:p>
            <a:pPr algn="just"/>
            <a:r>
              <a:rPr lang="tr-TR" dirty="0" smtClean="0"/>
              <a:t>	Bu kısımda «Hayır» seçeneği işaretli kalacak.</a:t>
            </a:r>
          </a:p>
          <a:p>
            <a:pPr algn="just"/>
            <a:r>
              <a:rPr lang="tr-TR" b="1" dirty="0" smtClean="0"/>
              <a:t>İşten Ayrılış Nedeni:</a:t>
            </a:r>
          </a:p>
          <a:p>
            <a:pPr algn="just"/>
            <a:r>
              <a:rPr lang="tr-TR" dirty="0" smtClean="0"/>
              <a:t>	İşten ayrılış nedenini seçmek için kutucuk tıklanır uygun seçenek işaretlenir uygun seçenek yoksa 22-Diğer Nedenler seçeneği seçilir.</a:t>
            </a:r>
          </a:p>
          <a:p>
            <a:pPr algn="just"/>
            <a:r>
              <a:rPr lang="tr-TR" b="1" dirty="0"/>
              <a:t>Çalışma ve Sos. Güvenlik Başkanlığı İş Kolu:</a:t>
            </a:r>
          </a:p>
          <a:p>
            <a:pPr algn="just"/>
            <a:r>
              <a:rPr lang="tr-TR" dirty="0" smtClean="0"/>
              <a:t>	17- </a:t>
            </a:r>
            <a:r>
              <a:rPr lang="tr-TR" dirty="0"/>
              <a:t>Ticaret, Büro, Eğitim ve Güzel Sanatlar seçeneği seçilecek</a:t>
            </a:r>
            <a:r>
              <a:rPr lang="tr-TR" dirty="0" smtClean="0"/>
              <a:t>.</a:t>
            </a:r>
          </a:p>
          <a:p>
            <a:pPr algn="just"/>
            <a:r>
              <a:rPr lang="tr-TR" b="1" dirty="0"/>
              <a:t>4447 sayılı yasa uyarınca işsizlik sigortasına tabi olmayan sözleşmeli personel mi</a:t>
            </a:r>
            <a:r>
              <a:rPr lang="tr-TR" b="1" dirty="0" smtClean="0"/>
              <a:t>?</a:t>
            </a:r>
          </a:p>
          <a:p>
            <a:pPr algn="just"/>
            <a:r>
              <a:rPr lang="tr-TR" smtClean="0"/>
              <a:t>             «EVET» </a:t>
            </a:r>
            <a:r>
              <a:rPr lang="tr-TR" dirty="0" smtClean="0"/>
              <a:t>Seçeneği seçilecek.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b="1" dirty="0" smtClean="0"/>
          </a:p>
          <a:p>
            <a:pPr algn="just"/>
            <a:endParaRPr lang="tr-TR" b="1" dirty="0" smtClean="0"/>
          </a:p>
          <a:p>
            <a:pPr algn="just"/>
            <a:r>
              <a:rPr lang="tr-TR" dirty="0" smtClean="0"/>
              <a:t>S(</a:t>
            </a:r>
            <a:r>
              <a:rPr lang="tr-TR" dirty="0" err="1" smtClean="0"/>
              <a:t>Sektor</a:t>
            </a:r>
            <a:r>
              <a:rPr lang="tr-TR" dirty="0" smtClean="0"/>
              <a:t>) bölümüne 1 yazılacak.</a:t>
            </a:r>
            <a:endParaRPr lang="tr-TR" dirty="0"/>
          </a:p>
          <a:p>
            <a:pPr algn="just"/>
            <a:endParaRPr lang="tr-TR" b="1" dirty="0" smtClean="0"/>
          </a:p>
          <a:p>
            <a:pPr algn="just"/>
            <a:r>
              <a:rPr lang="tr-TR" b="1" dirty="0" smtClean="0"/>
              <a:t>Sigortalı Adres Bilgileri:</a:t>
            </a:r>
          </a:p>
          <a:p>
            <a:pPr algn="just"/>
            <a:r>
              <a:rPr lang="tr-TR" dirty="0"/>
              <a:t>	</a:t>
            </a:r>
            <a:r>
              <a:rPr lang="tr-TR" dirty="0" smtClean="0"/>
              <a:t>Sigortalı adres bilgileri ve diğer bilgiler girilir.</a:t>
            </a:r>
          </a:p>
          <a:p>
            <a:pPr algn="just"/>
            <a:r>
              <a:rPr lang="tr-TR" dirty="0" smtClean="0"/>
              <a:t>Girilen bilgiler kontrol edilip, İLERİ tuşuna tıklanır. Gelen ekrandan çıkış bildirgesi onaylanarak çıktısı alınır.</a:t>
            </a:r>
          </a:p>
          <a:p>
            <a:pPr algn="just"/>
            <a:endParaRPr lang="tr-TR" dirty="0"/>
          </a:p>
          <a:p>
            <a:pPr algn="l"/>
            <a:endParaRPr lang="tr-TR" dirty="0" smtClean="0"/>
          </a:p>
          <a:p>
            <a:pPr algn="l"/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9" y="3720083"/>
            <a:ext cx="8280920" cy="58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71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88640"/>
            <a:ext cx="8640960" cy="6336704"/>
          </a:xfrm>
        </p:spPr>
      </p:pic>
    </p:spTree>
    <p:extLst>
      <p:ext uri="{BB962C8B-B14F-4D97-AF65-F5344CB8AC3E}">
        <p14:creationId xmlns:p14="http://schemas.microsoft.com/office/powerpoint/2010/main" xmlns="" val="40875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sz="2000" dirty="0" smtClean="0"/>
              <a:t>SGK tarafından kuruma </a:t>
            </a:r>
            <a:r>
              <a:rPr lang="tr-TR" sz="2000" b="1" dirty="0" smtClean="0">
                <a:solidFill>
                  <a:srgbClr val="FF0000"/>
                </a:solidFill>
              </a:rPr>
              <a:t>4/</a:t>
            </a:r>
            <a:r>
              <a:rPr lang="tr-TR" sz="2000" b="1" dirty="0" err="1" smtClean="0">
                <a:solidFill>
                  <a:srgbClr val="FF0000"/>
                </a:solidFill>
              </a:rPr>
              <a:t>C’li</a:t>
            </a:r>
            <a:r>
              <a:rPr lang="tr-TR" sz="2000" b="1" dirty="0" smtClean="0">
                <a:solidFill>
                  <a:srgbClr val="FF0000"/>
                </a:solidFill>
              </a:rPr>
              <a:t> personeller </a:t>
            </a:r>
            <a:r>
              <a:rPr lang="tr-TR" sz="2000" dirty="0" smtClean="0"/>
              <a:t>için </a:t>
            </a:r>
            <a:r>
              <a:rPr lang="tr-TR" sz="2000" dirty="0"/>
              <a:t>verilen</a:t>
            </a:r>
            <a:r>
              <a:rPr lang="tr-TR" sz="2000" dirty="0" smtClean="0"/>
              <a:t> E-Bildirge Kullanıcı Bilgileri ile giriş yapılacak.</a:t>
            </a:r>
            <a:endParaRPr lang="tr-TR" sz="2000" dirty="0"/>
          </a:p>
        </p:txBody>
      </p:sp>
      <p:pic>
        <p:nvPicPr>
          <p:cNvPr id="7" name="Resim Yer Tutucusu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570" r="9570"/>
          <a:stretch>
            <a:fillRect/>
          </a:stretch>
        </p:blipFill>
        <p:spPr>
          <a:xfrm>
            <a:off x="323850" y="612775"/>
            <a:ext cx="8640763" cy="4114800"/>
          </a:xfrm>
        </p:spPr>
      </p:pic>
    </p:spTree>
    <p:extLst>
      <p:ext uri="{BB962C8B-B14F-4D97-AF65-F5344CB8AC3E}">
        <p14:creationId xmlns:p14="http://schemas.microsoft.com/office/powerpoint/2010/main" xmlns="" val="8536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4/C’Lİ PERSONEL İŞE GİRİŞ İŞLEMLERİ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40428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04664"/>
            <a:ext cx="7848871" cy="5976664"/>
          </a:xfrm>
        </p:spPr>
      </p:pic>
    </p:spTree>
    <p:extLst>
      <p:ext uri="{BB962C8B-B14F-4D97-AF65-F5344CB8AC3E}">
        <p14:creationId xmlns:p14="http://schemas.microsoft.com/office/powerpoint/2010/main" xmlns="" val="9707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/>
              <a:t>Kimlik No bölümüne göreve başlatılacak personelin Kimlik Numarası yazılacak.</a:t>
            </a:r>
          </a:p>
          <a:p>
            <a:endParaRPr lang="tr-TR" dirty="0"/>
          </a:p>
        </p:txBody>
      </p:sp>
      <p:pic>
        <p:nvPicPr>
          <p:cNvPr id="7" name="Resim Yer Tutucusu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002" r="15002"/>
          <a:stretch>
            <a:fillRect/>
          </a:stretch>
        </p:blipFill>
        <p:spPr>
          <a:xfrm>
            <a:off x="1792288" y="612774"/>
            <a:ext cx="5486400" cy="4328393"/>
          </a:xfrm>
        </p:spPr>
      </p:pic>
    </p:spTree>
    <p:extLst>
      <p:ext uri="{BB962C8B-B14F-4D97-AF65-F5344CB8AC3E}">
        <p14:creationId xmlns:p14="http://schemas.microsoft.com/office/powerpoint/2010/main" xmlns="" val="16159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568951" cy="6552728"/>
          </a:xfrm>
        </p:spPr>
      </p:pic>
    </p:spTree>
    <p:extLst>
      <p:ext uri="{BB962C8B-B14F-4D97-AF65-F5344CB8AC3E}">
        <p14:creationId xmlns:p14="http://schemas.microsoft.com/office/powerpoint/2010/main" xmlns="" val="24247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96944" cy="6336704"/>
          </a:xfrm>
        </p:spPr>
        <p:txBody>
          <a:bodyPr/>
          <a:lstStyle/>
          <a:p>
            <a:pPr algn="just"/>
            <a:r>
              <a:rPr lang="tr-TR" b="1" dirty="0" smtClean="0"/>
              <a:t>İşe Giriş Tarihi: </a:t>
            </a:r>
          </a:p>
          <a:p>
            <a:pPr algn="just"/>
            <a:r>
              <a:rPr lang="tr-TR" dirty="0" smtClean="0"/>
              <a:t>İşlem tarihinden bir sonraki tarih olmak zorundadır. 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Örnek: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İşlem Tarihi: 11/05/2016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İşe Giriş Tarihi : 12/05/2016</a:t>
            </a:r>
            <a:endParaRPr lang="tr-TR" dirty="0"/>
          </a:p>
          <a:p>
            <a:pPr algn="just"/>
            <a:r>
              <a:rPr lang="tr-TR" dirty="0" smtClean="0"/>
              <a:t>Ancak Pazartesi günü yapılan işlemlerde işlem tarihi ve göreve başlama tarihi aynı verilir.</a:t>
            </a:r>
          </a:p>
          <a:p>
            <a:pPr algn="just"/>
            <a:r>
              <a:rPr lang="tr-TR" dirty="0" smtClean="0"/>
              <a:t>Cuma günü yapılan işlemlerde işe başlama tarihi bir sonraki hafta Pazartesi günü tarihi seçilmelidir. </a:t>
            </a:r>
          </a:p>
        </p:txBody>
      </p:sp>
    </p:spTree>
    <p:extLst>
      <p:ext uri="{BB962C8B-B14F-4D97-AF65-F5344CB8AC3E}">
        <p14:creationId xmlns:p14="http://schemas.microsoft.com/office/powerpoint/2010/main" xmlns="" val="29994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408</Words>
  <Application>Microsoft Office PowerPoint</Application>
  <PresentationFormat>Ekran Gösterisi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4/C’Lİ PERSONEL İŞE GİRİŞ VE İŞTEN AYRILIŞ İŞLEMLERİ</vt:lpstr>
      <vt:lpstr>Slayt 2</vt:lpstr>
      <vt:lpstr>Slayt 3</vt:lpstr>
      <vt:lpstr>Slayt 4</vt:lpstr>
      <vt:lpstr>4/C’Lİ PERSONEL İŞE GİRİŞ İŞLEMLERİ</vt:lpstr>
      <vt:lpstr>Slayt 6</vt:lpstr>
      <vt:lpstr>Slayt 7</vt:lpstr>
      <vt:lpstr>Slayt 8</vt:lpstr>
      <vt:lpstr>Slayt 9</vt:lpstr>
      <vt:lpstr>Slayt 10</vt:lpstr>
      <vt:lpstr>Slayt 11</vt:lpstr>
      <vt:lpstr>Slayt 12</vt:lpstr>
      <vt:lpstr>4/C’Lİ PERSONEL  İŞTEN ÇIKIŞ İŞLEMLERİ</vt:lpstr>
      <vt:lpstr>Slayt 14</vt:lpstr>
      <vt:lpstr>ÖNEMLİ NOT: 4/C’li personel işten ayrılış işlemleri görevden ayrılma tarihinden itibaren 10 gün içerisinde tamamlanmak zorundadır. Aksi halde SGK tarafından cezai işlem uygulanmaktadır.</vt:lpstr>
      <vt:lpstr>Slayt 16</vt:lpstr>
      <vt:lpstr>Slayt 17</vt:lpstr>
      <vt:lpstr>Slayt 18</vt:lpstr>
      <vt:lpstr>Slayt 19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User</cp:lastModifiedBy>
  <cp:revision>55</cp:revision>
  <dcterms:created xsi:type="dcterms:W3CDTF">2016-05-11T06:45:27Z</dcterms:created>
  <dcterms:modified xsi:type="dcterms:W3CDTF">2016-06-13T07:20:54Z</dcterms:modified>
</cp:coreProperties>
</file>